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8"/>
  </p:notesMasterIdLst>
  <p:handoutMasterIdLst>
    <p:handoutMasterId r:id="rId19"/>
  </p:handoutMasterIdLst>
  <p:sldIdLst>
    <p:sldId id="258" r:id="rId5"/>
    <p:sldId id="259" r:id="rId6"/>
    <p:sldId id="260" r:id="rId7"/>
    <p:sldId id="261" r:id="rId8"/>
    <p:sldId id="262" r:id="rId9"/>
    <p:sldId id="263" r:id="rId10"/>
    <p:sldId id="272" r:id="rId11"/>
    <p:sldId id="270" r:id="rId12"/>
    <p:sldId id="271" r:id="rId13"/>
    <p:sldId id="276" r:id="rId14"/>
    <p:sldId id="269" r:id="rId15"/>
    <p:sldId id="274" r:id="rId16"/>
    <p:sldId id="268" r:id="rId17"/>
  </p:sldIdLst>
  <p:sldSz cx="9144000" cy="6858000" type="screen4x3"/>
  <p:notesSz cx="6985000" cy="92837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00017"/>
    <a:srgbClr val="E5F899"/>
    <a:srgbClr val="F20017"/>
    <a:srgbClr val="73A5CC"/>
    <a:srgbClr val="B5DC10"/>
    <a:srgbClr val="FFBF0F"/>
    <a:srgbClr val="525051"/>
    <a:srgbClr val="A1A1A1"/>
    <a:srgbClr val="E0F4B2"/>
    <a:srgbClr val="87B8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88965B-B433-4EB7-B69D-1F635D3E8573}" v="1125" dt="2020-01-17T21:20:24.21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758" autoAdjust="0"/>
    <p:restoredTop sz="86424" autoAdjust="0"/>
  </p:normalViewPr>
  <p:slideViewPr>
    <p:cSldViewPr>
      <p:cViewPr varScale="1">
        <p:scale>
          <a:sx n="81" d="100"/>
          <a:sy n="81" d="100"/>
        </p:scale>
        <p:origin x="420"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788" y="-96"/>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729" cy="463869"/>
          </a:xfrm>
          <a:prstGeom prst="rect">
            <a:avLst/>
          </a:prstGeom>
        </p:spPr>
        <p:txBody>
          <a:bodyPr vert="horz" lIns="91083" tIns="45542" rIns="91083" bIns="45542" rtlCol="0"/>
          <a:lstStyle>
            <a:lvl1pPr algn="l">
              <a:defRPr sz="1200"/>
            </a:lvl1pPr>
          </a:lstStyle>
          <a:p>
            <a:endParaRPr lang="en-US" dirty="0"/>
          </a:p>
        </p:txBody>
      </p:sp>
      <p:sp>
        <p:nvSpPr>
          <p:cNvPr id="3" name="Date Placeholder 2"/>
          <p:cNvSpPr>
            <a:spLocks noGrp="1"/>
          </p:cNvSpPr>
          <p:nvPr>
            <p:ph type="dt" sz="quarter" idx="1"/>
          </p:nvPr>
        </p:nvSpPr>
        <p:spPr>
          <a:xfrm>
            <a:off x="3956693" y="0"/>
            <a:ext cx="3026729" cy="463869"/>
          </a:xfrm>
          <a:prstGeom prst="rect">
            <a:avLst/>
          </a:prstGeom>
        </p:spPr>
        <p:txBody>
          <a:bodyPr vert="horz" lIns="91083" tIns="45542" rIns="91083" bIns="45542" rtlCol="0"/>
          <a:lstStyle>
            <a:lvl1pPr algn="r">
              <a:defRPr sz="1200"/>
            </a:lvl1pPr>
          </a:lstStyle>
          <a:p>
            <a:fld id="{0A2B3AE0-1A08-4962-A161-0B4D416FB092}" type="datetimeFigureOut">
              <a:rPr lang="en-US" smtClean="0"/>
              <a:t>1/21/2020</a:t>
            </a:fld>
            <a:endParaRPr lang="en-US" dirty="0"/>
          </a:p>
        </p:txBody>
      </p:sp>
      <p:sp>
        <p:nvSpPr>
          <p:cNvPr id="4" name="Footer Placeholder 3"/>
          <p:cNvSpPr>
            <a:spLocks noGrp="1"/>
          </p:cNvSpPr>
          <p:nvPr>
            <p:ph type="ftr" sz="quarter" idx="2"/>
          </p:nvPr>
        </p:nvSpPr>
        <p:spPr>
          <a:xfrm>
            <a:off x="0" y="8818248"/>
            <a:ext cx="3026729" cy="463869"/>
          </a:xfrm>
          <a:prstGeom prst="rect">
            <a:avLst/>
          </a:prstGeom>
        </p:spPr>
        <p:txBody>
          <a:bodyPr vert="horz" lIns="91083" tIns="45542" rIns="91083" bIns="4554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56693" y="8818248"/>
            <a:ext cx="3026729" cy="463869"/>
          </a:xfrm>
          <a:prstGeom prst="rect">
            <a:avLst/>
          </a:prstGeom>
        </p:spPr>
        <p:txBody>
          <a:bodyPr vert="horz" lIns="91083" tIns="45542" rIns="91083" bIns="45542" rtlCol="0" anchor="b"/>
          <a:lstStyle>
            <a:lvl1pPr algn="r">
              <a:defRPr sz="1200"/>
            </a:lvl1pPr>
          </a:lstStyle>
          <a:p>
            <a:fld id="{6233213D-232D-429B-8337-F29C1A30D1E6}" type="slidenum">
              <a:rPr lang="en-US" smtClean="0"/>
              <a:t>‹#›</a:t>
            </a:fld>
            <a:endParaRPr lang="en-US" dirty="0"/>
          </a:p>
        </p:txBody>
      </p:sp>
    </p:spTree>
    <p:extLst>
      <p:ext uri="{BB962C8B-B14F-4D97-AF65-F5344CB8AC3E}">
        <p14:creationId xmlns:p14="http://schemas.microsoft.com/office/powerpoint/2010/main" val="41279305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60" tIns="46480" rIns="92960" bIns="46480" rtlCol="0"/>
          <a:lstStyle>
            <a:lvl1pPr algn="l">
              <a:defRPr sz="1200"/>
            </a:lvl1pPr>
          </a:lstStyle>
          <a:p>
            <a:endParaRPr lang="en-US" dirty="0"/>
          </a:p>
        </p:txBody>
      </p:sp>
      <p:sp>
        <p:nvSpPr>
          <p:cNvPr id="3" name="Date Placeholder 2"/>
          <p:cNvSpPr>
            <a:spLocks noGrp="1"/>
          </p:cNvSpPr>
          <p:nvPr>
            <p:ph type="dt" idx="1"/>
          </p:nvPr>
        </p:nvSpPr>
        <p:spPr>
          <a:xfrm>
            <a:off x="3956551" y="0"/>
            <a:ext cx="3026833" cy="464185"/>
          </a:xfrm>
          <a:prstGeom prst="rect">
            <a:avLst/>
          </a:prstGeom>
        </p:spPr>
        <p:txBody>
          <a:bodyPr vert="horz" lIns="92960" tIns="46480" rIns="92960" bIns="46480" rtlCol="0"/>
          <a:lstStyle>
            <a:lvl1pPr algn="r">
              <a:defRPr sz="1200"/>
            </a:lvl1pPr>
          </a:lstStyle>
          <a:p>
            <a:fld id="{DDF5BF11-7644-4739-9584-49F51518F186}" type="datetimeFigureOut">
              <a:rPr lang="en-US" smtClean="0"/>
              <a:pPr/>
              <a:t>1/21/2020</a:t>
            </a:fld>
            <a:endParaRPr lang="en-US" dirty="0"/>
          </a:p>
        </p:txBody>
      </p:sp>
      <p:sp>
        <p:nvSpPr>
          <p:cNvPr id="4" name="Slide Image Placeholder 3"/>
          <p:cNvSpPr>
            <a:spLocks noGrp="1" noRot="1" noChangeAspect="1"/>
          </p:cNvSpPr>
          <p:nvPr>
            <p:ph type="sldImg" idx="2"/>
          </p:nvPr>
        </p:nvSpPr>
        <p:spPr>
          <a:xfrm>
            <a:off x="1171575" y="696913"/>
            <a:ext cx="4641850" cy="3481387"/>
          </a:xfrm>
          <a:prstGeom prst="rect">
            <a:avLst/>
          </a:prstGeom>
          <a:noFill/>
          <a:ln w="12700">
            <a:solidFill>
              <a:prstClr val="black"/>
            </a:solidFill>
          </a:ln>
        </p:spPr>
        <p:txBody>
          <a:bodyPr vert="horz" lIns="92960" tIns="46480" rIns="92960" bIns="46480" rtlCol="0" anchor="ctr"/>
          <a:lstStyle/>
          <a:p>
            <a:endParaRPr lang="en-US" dirty="0"/>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92960" tIns="46480" rIns="92960" bIns="4648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17904"/>
            <a:ext cx="3026833" cy="464185"/>
          </a:xfrm>
          <a:prstGeom prst="rect">
            <a:avLst/>
          </a:prstGeom>
        </p:spPr>
        <p:txBody>
          <a:bodyPr vert="horz" lIns="92960" tIns="46480" rIns="92960" bIns="4648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6551" y="8817904"/>
            <a:ext cx="3026833" cy="464185"/>
          </a:xfrm>
          <a:prstGeom prst="rect">
            <a:avLst/>
          </a:prstGeom>
        </p:spPr>
        <p:txBody>
          <a:bodyPr vert="horz" lIns="92960" tIns="46480" rIns="92960" bIns="46480" rtlCol="0" anchor="b"/>
          <a:lstStyle>
            <a:lvl1pPr algn="r">
              <a:defRPr sz="1200"/>
            </a:lvl1pPr>
          </a:lstStyle>
          <a:p>
            <a:fld id="{BCAB57FA-07D5-4208-A962-1A20CBF75EC1}" type="slidenum">
              <a:rPr lang="en-US" smtClean="0"/>
              <a:pPr/>
              <a:t>‹#›</a:t>
            </a:fld>
            <a:endParaRPr lang="en-US" dirty="0"/>
          </a:p>
        </p:txBody>
      </p:sp>
    </p:spTree>
    <p:extLst>
      <p:ext uri="{BB962C8B-B14F-4D97-AF65-F5344CB8AC3E}">
        <p14:creationId xmlns:p14="http://schemas.microsoft.com/office/powerpoint/2010/main" val="28424276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CAB57FA-07D5-4208-A962-1A20CBF75EC1}" type="slidenum">
              <a:rPr lang="en-US" smtClean="0"/>
              <a:pPr/>
              <a:t>1</a:t>
            </a:fld>
            <a:endParaRPr lang="en-US" dirty="0"/>
          </a:p>
        </p:txBody>
      </p:sp>
    </p:spTree>
    <p:extLst>
      <p:ext uri="{BB962C8B-B14F-4D97-AF65-F5344CB8AC3E}">
        <p14:creationId xmlns:p14="http://schemas.microsoft.com/office/powerpoint/2010/main" val="20097332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p:spPr>
        <p:txBody>
          <a:bodyPr/>
          <a:lstStyle/>
          <a:p>
            <a:endParaRPr lang="en-US" altLang="en-US" dirty="0"/>
          </a:p>
        </p:txBody>
      </p:sp>
      <p:sp>
        <p:nvSpPr>
          <p:cNvPr id="48132" name="Slide Number Placeholder 3"/>
          <p:cNvSpPr>
            <a:spLocks noGrp="1"/>
          </p:cNvSpPr>
          <p:nvPr>
            <p:ph type="sldNum" sz="quarter" idx="5"/>
          </p:nvPr>
        </p:nvSpPr>
        <p:spPr>
          <a:noFill/>
        </p:spPr>
        <p:txBody>
          <a:bodyPr/>
          <a:lstStyle>
            <a:lvl1pPr defTabSz="928119">
              <a:defRPr sz="2000">
                <a:solidFill>
                  <a:schemeClr val="tx1"/>
                </a:solidFill>
                <a:latin typeface="Arial" charset="0"/>
              </a:defRPr>
            </a:lvl1pPr>
            <a:lvl2pPr marL="741547" indent="-284602" defTabSz="928119">
              <a:defRPr sz="2000">
                <a:solidFill>
                  <a:schemeClr val="tx1"/>
                </a:solidFill>
                <a:latin typeface="Arial" charset="0"/>
              </a:defRPr>
            </a:lvl2pPr>
            <a:lvl3pPr marL="1141570" indent="-227682" defTabSz="928119">
              <a:defRPr sz="2000">
                <a:solidFill>
                  <a:schemeClr val="tx1"/>
                </a:solidFill>
                <a:latin typeface="Arial" charset="0"/>
              </a:defRPr>
            </a:lvl3pPr>
            <a:lvl4pPr marL="1598514" indent="-227682" defTabSz="928119">
              <a:defRPr sz="2000">
                <a:solidFill>
                  <a:schemeClr val="tx1"/>
                </a:solidFill>
                <a:latin typeface="Arial" charset="0"/>
              </a:defRPr>
            </a:lvl4pPr>
            <a:lvl5pPr marL="2055458" indent="-227682" defTabSz="928119">
              <a:defRPr sz="2000">
                <a:solidFill>
                  <a:schemeClr val="tx1"/>
                </a:solidFill>
                <a:latin typeface="Arial" charset="0"/>
              </a:defRPr>
            </a:lvl5pPr>
            <a:lvl6pPr marL="2510821" indent="-227682" defTabSz="928119" eaLnBrk="0" fontAlgn="base" hangingPunct="0">
              <a:spcBef>
                <a:spcPct val="0"/>
              </a:spcBef>
              <a:spcAft>
                <a:spcPct val="0"/>
              </a:spcAft>
              <a:defRPr sz="2000">
                <a:solidFill>
                  <a:schemeClr val="tx1"/>
                </a:solidFill>
                <a:latin typeface="Arial" charset="0"/>
              </a:defRPr>
            </a:lvl6pPr>
            <a:lvl7pPr marL="2966185" indent="-227682" defTabSz="928119" eaLnBrk="0" fontAlgn="base" hangingPunct="0">
              <a:spcBef>
                <a:spcPct val="0"/>
              </a:spcBef>
              <a:spcAft>
                <a:spcPct val="0"/>
              </a:spcAft>
              <a:defRPr sz="2000">
                <a:solidFill>
                  <a:schemeClr val="tx1"/>
                </a:solidFill>
                <a:latin typeface="Arial" charset="0"/>
              </a:defRPr>
            </a:lvl7pPr>
            <a:lvl8pPr marL="3421548" indent="-227682" defTabSz="928119" eaLnBrk="0" fontAlgn="base" hangingPunct="0">
              <a:spcBef>
                <a:spcPct val="0"/>
              </a:spcBef>
              <a:spcAft>
                <a:spcPct val="0"/>
              </a:spcAft>
              <a:defRPr sz="2000">
                <a:solidFill>
                  <a:schemeClr val="tx1"/>
                </a:solidFill>
                <a:latin typeface="Arial" charset="0"/>
              </a:defRPr>
            </a:lvl8pPr>
            <a:lvl9pPr marL="3876911" indent="-227682" defTabSz="928119" eaLnBrk="0" fontAlgn="base" hangingPunct="0">
              <a:spcBef>
                <a:spcPct val="0"/>
              </a:spcBef>
              <a:spcAft>
                <a:spcPct val="0"/>
              </a:spcAft>
              <a:defRPr sz="2000">
                <a:solidFill>
                  <a:schemeClr val="tx1"/>
                </a:solidFill>
                <a:latin typeface="Arial" charset="0"/>
              </a:defRPr>
            </a:lvl9pPr>
          </a:lstStyle>
          <a:p>
            <a:fld id="{DA787E70-5344-4B73-B130-2DA80B00BF0D}" type="slidenum">
              <a:rPr lang="en-US" altLang="en-US" sz="1200"/>
              <a:pPr/>
              <a:t>2</a:t>
            </a:fld>
            <a:endParaRPr lang="en-US" altLang="en-US" sz="120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AB57FA-07D5-4208-A962-1A20CBF75EC1}" type="slidenum">
              <a:rPr lang="en-US" smtClean="0"/>
              <a:pPr/>
              <a:t>6</a:t>
            </a:fld>
            <a:endParaRPr lang="en-US" dirty="0"/>
          </a:p>
        </p:txBody>
      </p:sp>
    </p:spTree>
    <p:extLst>
      <p:ext uri="{BB962C8B-B14F-4D97-AF65-F5344CB8AC3E}">
        <p14:creationId xmlns:p14="http://schemas.microsoft.com/office/powerpoint/2010/main" val="30483683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CAB57FA-07D5-4208-A962-1A20CBF75EC1}" type="slidenum">
              <a:rPr lang="en-US" smtClean="0"/>
              <a:pPr/>
              <a:t>12</a:t>
            </a:fld>
            <a:endParaRPr lang="en-US" dirty="0"/>
          </a:p>
        </p:txBody>
      </p:sp>
    </p:spTree>
    <p:extLst>
      <p:ext uri="{BB962C8B-B14F-4D97-AF65-F5344CB8AC3E}">
        <p14:creationId xmlns:p14="http://schemas.microsoft.com/office/powerpoint/2010/main" val="20135438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1BE6EA3-DAB5-4E65-AE7E-1416D8A714BE}" type="slidenum">
              <a:rPr lang="en-US" smtClean="0"/>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8695B5BE-F22F-42DD-B0A5-8BF98AEA3EA6}" type="slidenum">
              <a:rPr lang="en-US" smtClean="0"/>
              <a:pPr>
                <a:defRPr/>
              </a:pPr>
              <a:t>‹#›</a:t>
            </a:fld>
            <a:endParaRPr lang="en-US" dirty="0"/>
          </a:p>
        </p:txBody>
      </p:sp>
      <p:sp>
        <p:nvSpPr>
          <p:cNvPr id="7" name="Title Placeholder 1"/>
          <p:cNvSpPr>
            <a:spLocks noGrp="1"/>
          </p:cNvSpPr>
          <p:nvPr>
            <p:ph type="title"/>
          </p:nvPr>
        </p:nvSpPr>
        <p:spPr>
          <a:xfrm>
            <a:off x="228600" y="1040130"/>
            <a:ext cx="8686800" cy="788670"/>
          </a:xfrm>
          <a:prstGeom prst="rect">
            <a:avLst/>
          </a:prstGeom>
        </p:spPr>
        <p:txBody>
          <a:bodyPr vert="horz" lIns="91440" tIns="45720" rIns="91440" bIns="45720" rtlCol="0" anchor="b" anchorCtr="0">
            <a:normAutofit/>
          </a:bodyPr>
          <a:lstStyle/>
          <a:p>
            <a:r>
              <a:rPr lang="en-US"/>
              <a:t>Click to edit Master title style</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828800"/>
            <a:ext cx="2057400" cy="429736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1828800"/>
            <a:ext cx="6019800" cy="429736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85229918-702A-4934-934C-D61873244EF9}"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Placeholder 1"/>
          <p:cNvSpPr>
            <a:spLocks noGrp="1"/>
          </p:cNvSpPr>
          <p:nvPr>
            <p:ph type="title"/>
          </p:nvPr>
        </p:nvSpPr>
        <p:spPr>
          <a:xfrm>
            <a:off x="228600" y="1040130"/>
            <a:ext cx="8686800" cy="788670"/>
          </a:xfrm>
          <a:prstGeom prst="rect">
            <a:avLst/>
          </a:prstGeom>
        </p:spPr>
        <p:txBody>
          <a:bodyPr vert="horz" lIns="91440" tIns="45720" rIns="91440" bIns="45720" rtlCol="0" anchor="t" anchorCtr="0">
            <a:normAutofit/>
          </a:bodyPr>
          <a:lstStyle/>
          <a:p>
            <a:r>
              <a:rPr lang="en-US"/>
              <a:t>Click to edit Master title style</a:t>
            </a:r>
            <a:endParaRPr lang="en-US" dirty="0"/>
          </a:p>
        </p:txBody>
      </p:sp>
      <p:sp>
        <p:nvSpPr>
          <p:cNvPr id="4" name="Slide Number Placeholder 5"/>
          <p:cNvSpPr>
            <a:spLocks noGrp="1"/>
          </p:cNvSpPr>
          <p:nvPr>
            <p:ph type="sldNum" sz="quarter" idx="12"/>
          </p:nvPr>
        </p:nvSpPr>
        <p:spPr>
          <a:xfrm>
            <a:off x="6553200" y="6356350"/>
            <a:ext cx="2133600" cy="365125"/>
          </a:xfrm>
        </p:spPr>
        <p:txBody>
          <a:bodyPr/>
          <a:lstStyle/>
          <a:p>
            <a:pPr>
              <a:defRPr/>
            </a:pPr>
            <a:fld id="{4E5FB94D-63C6-4883-BBAD-88E884DD59C0}"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4E5FB94D-63C6-4883-BBAD-88E884DD59C0}" type="slidenum">
              <a:rPr lang="en-US" smtClean="0"/>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28600" y="2057400"/>
            <a:ext cx="4267200" cy="4068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24400" y="2057400"/>
            <a:ext cx="4191000" cy="4068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D78D0D93-6762-4AE1-A521-C956FE532038}" type="slidenum">
              <a:rPr lang="en-US" smtClean="0"/>
              <a:pPr>
                <a:defRPr/>
              </a:pPr>
              <a:t>‹#›</a:t>
            </a:fld>
            <a:endParaRPr lang="en-US" dirty="0"/>
          </a:p>
        </p:txBody>
      </p:sp>
      <p:sp>
        <p:nvSpPr>
          <p:cNvPr id="8" name="Title Placeholder 1"/>
          <p:cNvSpPr>
            <a:spLocks noGrp="1"/>
          </p:cNvSpPr>
          <p:nvPr>
            <p:ph type="title"/>
          </p:nvPr>
        </p:nvSpPr>
        <p:spPr>
          <a:xfrm>
            <a:off x="228600" y="1040130"/>
            <a:ext cx="8686800" cy="788670"/>
          </a:xfrm>
          <a:prstGeom prst="rect">
            <a:avLst/>
          </a:prstGeom>
        </p:spPr>
        <p:txBody>
          <a:bodyPr vert="horz" lIns="91440" tIns="45720" rIns="91440" bIns="45720" rtlCol="0" anchor="b" anchorCtr="0">
            <a:normAutofit/>
          </a:bodyPr>
          <a:lstStyle/>
          <a:p>
            <a:r>
              <a:rPr lang="en-US"/>
              <a:t>Click to edit Master title style</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28600" y="2057400"/>
            <a:ext cx="42672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28600" y="2697162"/>
            <a:ext cx="4268788" cy="35512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24400" y="2057400"/>
            <a:ext cx="41910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724400" y="2697162"/>
            <a:ext cx="4191000" cy="35512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C203D7D1-234F-46B0-B65B-E2EA6808E7DF}" type="slidenum">
              <a:rPr lang="en-US" smtClean="0"/>
              <a:pPr>
                <a:defRPr/>
              </a:pPr>
              <a:t>‹#›</a:t>
            </a:fld>
            <a:endParaRPr lang="en-US" dirty="0"/>
          </a:p>
        </p:txBody>
      </p:sp>
      <p:sp>
        <p:nvSpPr>
          <p:cNvPr id="10" name="Title Placeholder 1"/>
          <p:cNvSpPr>
            <a:spLocks noGrp="1"/>
          </p:cNvSpPr>
          <p:nvPr>
            <p:ph type="title"/>
          </p:nvPr>
        </p:nvSpPr>
        <p:spPr>
          <a:xfrm>
            <a:off x="228600" y="1040130"/>
            <a:ext cx="8686800" cy="788670"/>
          </a:xfrm>
          <a:prstGeom prst="rect">
            <a:avLst/>
          </a:prstGeom>
        </p:spPr>
        <p:txBody>
          <a:bodyPr vert="horz" lIns="91440" tIns="45720" rIns="91440" bIns="45720" rtlCol="0" anchor="b" anchorCtr="0">
            <a:normAutofit/>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2BF27EE4-8035-47B9-B45F-2B381BDAFFBC}" type="slidenum">
              <a:rPr lang="en-US" smtClean="0"/>
              <a:pPr>
                <a:defRPr/>
              </a:pPr>
              <a:t>‹#›</a:t>
            </a:fld>
            <a:endParaRPr lang="en-US" dirty="0"/>
          </a:p>
        </p:txBody>
      </p:sp>
      <p:sp>
        <p:nvSpPr>
          <p:cNvPr id="6" name="Title Placeholder 1"/>
          <p:cNvSpPr>
            <a:spLocks noGrp="1"/>
          </p:cNvSpPr>
          <p:nvPr>
            <p:ph type="title"/>
          </p:nvPr>
        </p:nvSpPr>
        <p:spPr>
          <a:xfrm>
            <a:off x="228600" y="1040130"/>
            <a:ext cx="8686800" cy="788670"/>
          </a:xfrm>
          <a:prstGeom prst="rect">
            <a:avLst/>
          </a:prstGeom>
        </p:spPr>
        <p:txBody>
          <a:bodyPr vert="horz" lIns="91440" tIns="45720" rIns="91440" bIns="45720" rtlCol="0" anchor="b" anchorCtr="0">
            <a:normAutofit/>
          </a:bodyPr>
          <a:lstStyle/>
          <a:p>
            <a:r>
              <a:rPr lang="en-US"/>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5E1DA771-C0C0-4464-B9F8-17294A41D140}"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0"/>
            <a:ext cx="3008313" cy="1162050"/>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3575050" y="1828800"/>
            <a:ext cx="5111750" cy="43434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78150"/>
            <a:ext cx="3008313" cy="31940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7FCB989C-B8C9-46C4-95F0-B02041FE474A}" type="slidenum">
              <a:rPr lang="en-US" smtClean="0"/>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1447799"/>
            <a:ext cx="5486400" cy="3279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AB8D329E-9780-4E96-92B5-7475A5496F85}" type="slidenum">
              <a:rPr lang="en-US" smtClean="0"/>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8600" y="1040130"/>
            <a:ext cx="8686800" cy="78867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228600" y="2057400"/>
            <a:ext cx="8686800" cy="40687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79469942-DCA7-4540-87C3-63F5ECB61683}" type="slidenum">
              <a:rPr lang="en-US" smtClean="0"/>
              <a:pPr>
                <a:defRPr/>
              </a:pPr>
              <a:t>‹#›</a:t>
            </a:fld>
            <a:endParaRPr lang="en-US" dirty="0"/>
          </a:p>
        </p:txBody>
      </p:sp>
      <p:pic>
        <p:nvPicPr>
          <p:cNvPr id="10" name="Picture 3" descr="R:\PUBLIC\OC\Message Banners\MessageBanners2013\halfHeader_10_2013-blue.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0" y="0"/>
            <a:ext cx="9153144" cy="1040130"/>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4400" kern="1200">
          <a:solidFill>
            <a:srgbClr val="700017"/>
          </a:solidFill>
          <a:latin typeface="+mj-lt"/>
          <a:ea typeface="+mj-ea"/>
          <a:cs typeface="+mj-cs"/>
        </a:defRPr>
      </a:lvl1pPr>
    </p:titleStyle>
    <p:bodyStyle>
      <a:lvl1pPr marL="342900" indent="-342900" algn="l" defTabSz="914400" rtl="0" eaLnBrk="1" latinLnBrk="0" hangingPunct="1">
        <a:spcBef>
          <a:spcPct val="20000"/>
        </a:spcBef>
        <a:buClr>
          <a:srgbClr val="F20017"/>
        </a:buClr>
        <a:buSzPct val="100000"/>
        <a:buFont typeface="Courier New" pitchFamily="49" charset="0"/>
        <a:buChar char="o"/>
        <a:defRPr sz="3200" kern="1200">
          <a:solidFill>
            <a:schemeClr val="tx1"/>
          </a:solidFill>
          <a:latin typeface="+mn-lt"/>
          <a:ea typeface="+mn-ea"/>
          <a:cs typeface="+mn-cs"/>
        </a:defRPr>
      </a:lvl1pPr>
      <a:lvl2pPr marL="742950" indent="-285750" algn="l" defTabSz="914400" rtl="0" eaLnBrk="1" latinLnBrk="0" hangingPunct="1">
        <a:spcBef>
          <a:spcPct val="20000"/>
        </a:spcBef>
        <a:buSzPct val="105000"/>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F20017"/>
        </a:buClr>
        <a:buSzPct val="105000"/>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hyperlink" Target="mailto:JFS_Medicaid_TA@jfs.ohio.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5867400"/>
            <a:ext cx="9144000" cy="990600"/>
          </a:xfrm>
          <a:prstGeom prst="rect">
            <a:avLst/>
          </a:prstGeom>
          <a:solidFill>
            <a:srgbClr val="73A5CC">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8"/>
          <p:cNvSpPr>
            <a:spLocks noGrp="1"/>
          </p:cNvSpPr>
          <p:nvPr>
            <p:ph type="ctrTitle"/>
          </p:nvPr>
        </p:nvSpPr>
        <p:spPr/>
        <p:txBody>
          <a:bodyPr>
            <a:normAutofit/>
          </a:bodyPr>
          <a:lstStyle/>
          <a:p>
            <a:pPr algn="ctr"/>
            <a:r>
              <a:rPr lang="en-US" dirty="0"/>
              <a:t>Managed Care Plan Change: </a:t>
            </a:r>
            <a:br>
              <a:rPr lang="en-US" dirty="0"/>
            </a:br>
            <a:r>
              <a:rPr lang="en-US" dirty="0"/>
              <a:t>Paramount Advantage</a:t>
            </a:r>
          </a:p>
        </p:txBody>
      </p:sp>
      <p:sp>
        <p:nvSpPr>
          <p:cNvPr id="10" name="Subtitle 9"/>
          <p:cNvSpPr>
            <a:spLocks noGrp="1"/>
          </p:cNvSpPr>
          <p:nvPr>
            <p:ph type="subTitle" idx="1"/>
          </p:nvPr>
        </p:nvSpPr>
        <p:spPr>
          <a:xfrm>
            <a:off x="1371600" y="3775833"/>
            <a:ext cx="6400800" cy="2590800"/>
          </a:xfrm>
        </p:spPr>
        <p:txBody>
          <a:bodyPr>
            <a:normAutofit/>
          </a:bodyPr>
          <a:lstStyle/>
          <a:p>
            <a:r>
              <a:rPr lang="en-US" dirty="0">
                <a:solidFill>
                  <a:schemeClr val="tx1"/>
                </a:solidFill>
              </a:rPr>
              <a:t>January 21, 2020 </a:t>
            </a:r>
          </a:p>
        </p:txBody>
      </p:sp>
      <p:sp>
        <p:nvSpPr>
          <p:cNvPr id="2" name="Slide Number Placeholder 1"/>
          <p:cNvSpPr>
            <a:spLocks noGrp="1"/>
          </p:cNvSpPr>
          <p:nvPr>
            <p:ph type="sldNum" sz="quarter" idx="12"/>
          </p:nvPr>
        </p:nvSpPr>
        <p:spPr/>
        <p:txBody>
          <a:bodyPr/>
          <a:lstStyle/>
          <a:p>
            <a:pPr>
              <a:defRPr/>
            </a:pPr>
            <a:fld id="{4E5FB94D-63C6-4883-BBAD-88E884DD59C0}" type="slidenum">
              <a:rPr lang="en-US" smtClean="0"/>
              <a:pPr>
                <a:defRPr/>
              </a:pPr>
              <a:t>1</a:t>
            </a:fld>
            <a:endParaRPr lang="en-US" dirty="0"/>
          </a:p>
        </p:txBody>
      </p:sp>
      <p:pic>
        <p:nvPicPr>
          <p:cNvPr id="4" name="Picture 3">
            <a:extLst>
              <a:ext uri="{FF2B5EF4-FFF2-40B4-BE49-F238E27FC236}">
                <a16:creationId xmlns:a16="http://schemas.microsoft.com/office/drawing/2014/main" id="{45CEE756-51E9-432B-95F4-E289CF54C2D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8288"/>
            <a:ext cx="9144000" cy="1460269"/>
          </a:xfrm>
          <a:prstGeom prst="rect">
            <a:avLst/>
          </a:prstGeom>
        </p:spPr>
      </p:pic>
    </p:spTree>
    <p:extLst>
      <p:ext uri="{BB962C8B-B14F-4D97-AF65-F5344CB8AC3E}">
        <p14:creationId xmlns:p14="http://schemas.microsoft.com/office/powerpoint/2010/main" val="7172032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FC484BF-9657-4DD2-933E-DDFE0B0CF5B2}"/>
              </a:ext>
            </a:extLst>
          </p:cNvPr>
          <p:cNvSpPr>
            <a:spLocks noGrp="1"/>
          </p:cNvSpPr>
          <p:nvPr>
            <p:ph idx="1"/>
          </p:nvPr>
        </p:nvSpPr>
        <p:spPr/>
        <p:txBody>
          <a:bodyPr>
            <a:normAutofit/>
          </a:bodyPr>
          <a:lstStyle/>
          <a:p>
            <a:r>
              <a:rPr lang="en-US" dirty="0"/>
              <a:t>When a placement/adoptive provider’s address changes to one of these counties, ODM and the MCEC will terminate the Paramount enrollment for those children residing with that provider.  The children will be covered under fee-for-service until a new plan is selected.  </a:t>
            </a:r>
          </a:p>
        </p:txBody>
      </p:sp>
      <p:sp>
        <p:nvSpPr>
          <p:cNvPr id="3" name="Title 2">
            <a:extLst>
              <a:ext uri="{FF2B5EF4-FFF2-40B4-BE49-F238E27FC236}">
                <a16:creationId xmlns:a16="http://schemas.microsoft.com/office/drawing/2014/main" id="{1D4A5072-CBAE-41CF-98C2-6E91AF040885}"/>
              </a:ext>
            </a:extLst>
          </p:cNvPr>
          <p:cNvSpPr>
            <a:spLocks noGrp="1"/>
          </p:cNvSpPr>
          <p:nvPr>
            <p:ph type="title"/>
          </p:nvPr>
        </p:nvSpPr>
        <p:spPr/>
        <p:txBody>
          <a:bodyPr>
            <a:normAutofit/>
          </a:bodyPr>
          <a:lstStyle/>
          <a:p>
            <a:r>
              <a:rPr lang="en-US" dirty="0"/>
              <a:t>Change of address to Central &amp; SE: </a:t>
            </a:r>
          </a:p>
        </p:txBody>
      </p:sp>
      <p:sp>
        <p:nvSpPr>
          <p:cNvPr id="4" name="Slide Number Placeholder 3">
            <a:extLst>
              <a:ext uri="{FF2B5EF4-FFF2-40B4-BE49-F238E27FC236}">
                <a16:creationId xmlns:a16="http://schemas.microsoft.com/office/drawing/2014/main" id="{B0A2BC93-42C9-46C3-B2E2-3ABFAC74C8CF}"/>
              </a:ext>
            </a:extLst>
          </p:cNvPr>
          <p:cNvSpPr>
            <a:spLocks noGrp="1"/>
          </p:cNvSpPr>
          <p:nvPr>
            <p:ph type="sldNum" sz="quarter" idx="12"/>
          </p:nvPr>
        </p:nvSpPr>
        <p:spPr/>
        <p:txBody>
          <a:bodyPr/>
          <a:lstStyle/>
          <a:p>
            <a:pPr>
              <a:defRPr/>
            </a:pPr>
            <a:fld id="{4E5FB94D-63C6-4883-BBAD-88E884DD59C0}" type="slidenum">
              <a:rPr lang="en-US" smtClean="0"/>
              <a:pPr>
                <a:defRPr/>
              </a:pPr>
              <a:t>10</a:t>
            </a:fld>
            <a:endParaRPr lang="en-US" dirty="0"/>
          </a:p>
        </p:txBody>
      </p:sp>
    </p:spTree>
    <p:extLst>
      <p:ext uri="{BB962C8B-B14F-4D97-AF65-F5344CB8AC3E}">
        <p14:creationId xmlns:p14="http://schemas.microsoft.com/office/powerpoint/2010/main" val="14164063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EDAA9EF-F066-46B6-B3BF-6DB2AD3878CC}"/>
              </a:ext>
            </a:extLst>
          </p:cNvPr>
          <p:cNvSpPr>
            <a:spLocks noGrp="1"/>
          </p:cNvSpPr>
          <p:nvPr>
            <p:ph idx="1"/>
          </p:nvPr>
        </p:nvSpPr>
        <p:spPr/>
        <p:txBody>
          <a:bodyPr>
            <a:normAutofit/>
          </a:bodyPr>
          <a:lstStyle/>
          <a:p>
            <a:pPr lvl="0"/>
            <a:r>
              <a:rPr lang="en-US" dirty="0"/>
              <a:t>For information regarding the different managed care plans, network service providers, etc., contact the Ohio Medicaid Consumer Hotline: (800) 324-8680. </a:t>
            </a:r>
          </a:p>
          <a:p>
            <a:pPr lvl="1"/>
            <a:r>
              <a:rPr lang="en-US" dirty="0"/>
              <a:t>The hotline is available between 7am-8pm Monday- Friday, and 8am-5pm on Saturday.</a:t>
            </a:r>
            <a:r>
              <a:rPr lang="en-US" sz="3200" dirty="0"/>
              <a:t> </a:t>
            </a:r>
          </a:p>
          <a:p>
            <a:pPr marL="0" indent="0">
              <a:buNone/>
            </a:pPr>
            <a:endParaRPr lang="en-US" dirty="0"/>
          </a:p>
        </p:txBody>
      </p:sp>
      <p:sp>
        <p:nvSpPr>
          <p:cNvPr id="3" name="Title 2">
            <a:extLst>
              <a:ext uri="{FF2B5EF4-FFF2-40B4-BE49-F238E27FC236}">
                <a16:creationId xmlns:a16="http://schemas.microsoft.com/office/drawing/2014/main" id="{97EF0270-F0F4-4458-A044-89E21AE6C26A}"/>
              </a:ext>
            </a:extLst>
          </p:cNvPr>
          <p:cNvSpPr>
            <a:spLocks noGrp="1"/>
          </p:cNvSpPr>
          <p:nvPr>
            <p:ph type="title"/>
          </p:nvPr>
        </p:nvSpPr>
        <p:spPr/>
        <p:txBody>
          <a:bodyPr/>
          <a:lstStyle/>
          <a:p>
            <a:r>
              <a:rPr lang="en-US" dirty="0"/>
              <a:t>How do I pick the best new plan?</a:t>
            </a:r>
          </a:p>
        </p:txBody>
      </p:sp>
      <p:sp>
        <p:nvSpPr>
          <p:cNvPr id="4" name="Slide Number Placeholder 3">
            <a:extLst>
              <a:ext uri="{FF2B5EF4-FFF2-40B4-BE49-F238E27FC236}">
                <a16:creationId xmlns:a16="http://schemas.microsoft.com/office/drawing/2014/main" id="{836F36EC-6DEE-4627-9F45-F7DB5A3AE796}"/>
              </a:ext>
            </a:extLst>
          </p:cNvPr>
          <p:cNvSpPr>
            <a:spLocks noGrp="1"/>
          </p:cNvSpPr>
          <p:nvPr>
            <p:ph type="sldNum" sz="quarter" idx="12"/>
          </p:nvPr>
        </p:nvSpPr>
        <p:spPr/>
        <p:txBody>
          <a:bodyPr/>
          <a:lstStyle/>
          <a:p>
            <a:pPr>
              <a:defRPr/>
            </a:pPr>
            <a:fld id="{4E5FB94D-63C6-4883-BBAD-88E884DD59C0}" type="slidenum">
              <a:rPr lang="en-US" smtClean="0"/>
              <a:pPr>
                <a:defRPr/>
              </a:pPr>
              <a:t>11</a:t>
            </a:fld>
            <a:endParaRPr lang="en-US" dirty="0"/>
          </a:p>
        </p:txBody>
      </p:sp>
    </p:spTree>
    <p:extLst>
      <p:ext uri="{BB962C8B-B14F-4D97-AF65-F5344CB8AC3E}">
        <p14:creationId xmlns:p14="http://schemas.microsoft.com/office/powerpoint/2010/main" val="4482043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5867400"/>
            <a:ext cx="9144000" cy="990600"/>
          </a:xfrm>
          <a:prstGeom prst="rect">
            <a:avLst/>
          </a:prstGeom>
          <a:solidFill>
            <a:srgbClr val="73A5CC">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8"/>
          <p:cNvSpPr>
            <a:spLocks noGrp="1"/>
          </p:cNvSpPr>
          <p:nvPr>
            <p:ph type="ctrTitle"/>
          </p:nvPr>
        </p:nvSpPr>
        <p:spPr/>
        <p:txBody>
          <a:bodyPr>
            <a:normAutofit/>
          </a:bodyPr>
          <a:lstStyle/>
          <a:p>
            <a:pPr algn="ctr"/>
            <a:r>
              <a:rPr lang="en-US" dirty="0"/>
              <a:t>Questions?</a:t>
            </a:r>
          </a:p>
        </p:txBody>
      </p:sp>
      <p:sp>
        <p:nvSpPr>
          <p:cNvPr id="2" name="Slide Number Placeholder 1"/>
          <p:cNvSpPr>
            <a:spLocks noGrp="1"/>
          </p:cNvSpPr>
          <p:nvPr>
            <p:ph type="sldNum" sz="quarter" idx="12"/>
          </p:nvPr>
        </p:nvSpPr>
        <p:spPr/>
        <p:txBody>
          <a:bodyPr/>
          <a:lstStyle/>
          <a:p>
            <a:pPr>
              <a:defRPr/>
            </a:pPr>
            <a:fld id="{4E5FB94D-63C6-4883-BBAD-88E884DD59C0}" type="slidenum">
              <a:rPr lang="en-US" smtClean="0"/>
              <a:pPr>
                <a:defRPr/>
              </a:pPr>
              <a:t>12</a:t>
            </a:fld>
            <a:endParaRPr lang="en-US" dirty="0"/>
          </a:p>
        </p:txBody>
      </p:sp>
      <p:pic>
        <p:nvPicPr>
          <p:cNvPr id="4" name="Picture 3">
            <a:extLst>
              <a:ext uri="{FF2B5EF4-FFF2-40B4-BE49-F238E27FC236}">
                <a16:creationId xmlns:a16="http://schemas.microsoft.com/office/drawing/2014/main" id="{45CEE756-51E9-432B-95F4-E289CF54C2D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8288"/>
            <a:ext cx="9144000" cy="1460269"/>
          </a:xfrm>
          <a:prstGeom prst="rect">
            <a:avLst/>
          </a:prstGeom>
        </p:spPr>
      </p:pic>
    </p:spTree>
    <p:extLst>
      <p:ext uri="{BB962C8B-B14F-4D97-AF65-F5344CB8AC3E}">
        <p14:creationId xmlns:p14="http://schemas.microsoft.com/office/powerpoint/2010/main" val="17148896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60A0B34-170A-46A0-BC17-8B234FBDA5E9}"/>
              </a:ext>
            </a:extLst>
          </p:cNvPr>
          <p:cNvSpPr>
            <a:spLocks noGrp="1"/>
          </p:cNvSpPr>
          <p:nvPr>
            <p:ph type="title"/>
          </p:nvPr>
        </p:nvSpPr>
        <p:spPr/>
        <p:txBody>
          <a:bodyPr/>
          <a:lstStyle/>
          <a:p>
            <a:r>
              <a:rPr lang="en-US" dirty="0"/>
              <a:t>Ask Questions Later: </a:t>
            </a:r>
          </a:p>
        </p:txBody>
      </p:sp>
      <p:sp>
        <p:nvSpPr>
          <p:cNvPr id="4" name="Slide Number Placeholder 3">
            <a:extLst>
              <a:ext uri="{FF2B5EF4-FFF2-40B4-BE49-F238E27FC236}">
                <a16:creationId xmlns:a16="http://schemas.microsoft.com/office/drawing/2014/main" id="{A025A5BC-FCD6-4608-8813-A9FD64B2E552}"/>
              </a:ext>
            </a:extLst>
          </p:cNvPr>
          <p:cNvSpPr>
            <a:spLocks noGrp="1"/>
          </p:cNvSpPr>
          <p:nvPr>
            <p:ph type="sldNum" sz="quarter" idx="12"/>
          </p:nvPr>
        </p:nvSpPr>
        <p:spPr/>
        <p:txBody>
          <a:bodyPr/>
          <a:lstStyle/>
          <a:p>
            <a:pPr>
              <a:defRPr/>
            </a:pPr>
            <a:fld id="{4E5FB94D-63C6-4883-BBAD-88E884DD59C0}" type="slidenum">
              <a:rPr lang="en-US" smtClean="0"/>
              <a:pPr>
                <a:defRPr/>
              </a:pPr>
              <a:t>13</a:t>
            </a:fld>
            <a:endParaRPr lang="en-US" dirty="0"/>
          </a:p>
        </p:txBody>
      </p:sp>
      <p:sp>
        <p:nvSpPr>
          <p:cNvPr id="5" name="Content Placeholder 1">
            <a:extLst>
              <a:ext uri="{FF2B5EF4-FFF2-40B4-BE49-F238E27FC236}">
                <a16:creationId xmlns:a16="http://schemas.microsoft.com/office/drawing/2014/main" id="{20073C6B-8016-4FE2-B6EA-FDF58AC7A08A}"/>
              </a:ext>
            </a:extLst>
          </p:cNvPr>
          <p:cNvSpPr txBox="1">
            <a:spLocks/>
          </p:cNvSpPr>
          <p:nvPr/>
        </p:nvSpPr>
        <p:spPr>
          <a:xfrm>
            <a:off x="228600" y="2057400"/>
            <a:ext cx="8686800" cy="40687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rgbClr val="F20017"/>
              </a:buClr>
              <a:buSzPct val="100000"/>
              <a:buFont typeface="Courier New" pitchFamily="49" charset="0"/>
              <a:buChar char="o"/>
              <a:defRPr sz="3200" kern="1200">
                <a:solidFill>
                  <a:schemeClr val="tx1"/>
                </a:solidFill>
                <a:latin typeface="+mn-lt"/>
                <a:ea typeface="+mn-ea"/>
                <a:cs typeface="+mn-cs"/>
              </a:defRPr>
            </a:lvl1pPr>
            <a:lvl2pPr marL="742950" indent="-285750" algn="l" defTabSz="914400" rtl="0" eaLnBrk="1" latinLnBrk="0" hangingPunct="1">
              <a:spcBef>
                <a:spcPct val="20000"/>
              </a:spcBef>
              <a:buSzPct val="105000"/>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F20017"/>
              </a:buClr>
              <a:buSzPct val="105000"/>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pPr>
            <a:r>
              <a:rPr lang="en-US" dirty="0"/>
              <a:t>ODJFS:</a:t>
            </a:r>
          </a:p>
          <a:p>
            <a:pPr lvl="1" fontAlgn="auto">
              <a:spcAft>
                <a:spcPts val="0"/>
              </a:spcAft>
            </a:pPr>
            <a:r>
              <a:rPr lang="en-US" dirty="0">
                <a:hlinkClick r:id="rId2"/>
              </a:rPr>
              <a:t>JFS_Medicaid_TA@jfs.ohio.gov</a:t>
            </a:r>
            <a:endParaRPr lang="en-US" dirty="0"/>
          </a:p>
          <a:p>
            <a:pPr marL="342900" lvl="1" indent="-342900" fontAlgn="auto">
              <a:spcAft>
                <a:spcPts val="0"/>
              </a:spcAft>
              <a:buClr>
                <a:srgbClr val="F20017"/>
              </a:buClr>
              <a:buSzPct val="100000"/>
              <a:buFont typeface="Courier New" pitchFamily="49" charset="0"/>
              <a:buChar char="o"/>
            </a:pPr>
            <a:r>
              <a:rPr lang="en-US" sz="3200" dirty="0"/>
              <a:t> ODM:</a:t>
            </a:r>
          </a:p>
          <a:p>
            <a:pPr lvl="1" fontAlgn="auto">
              <a:spcAft>
                <a:spcPts val="0"/>
              </a:spcAft>
            </a:pPr>
            <a:r>
              <a:rPr lang="en-US" dirty="0"/>
              <a:t>CiCTATeam@medicaid.ohio.gov</a:t>
            </a:r>
          </a:p>
          <a:p>
            <a:pPr lvl="1" fontAlgn="auto">
              <a:spcAft>
                <a:spcPts val="0"/>
              </a:spcAft>
            </a:pPr>
            <a:endParaRPr lang="en-US" dirty="0"/>
          </a:p>
        </p:txBody>
      </p:sp>
    </p:spTree>
    <p:extLst>
      <p:ext uri="{BB962C8B-B14F-4D97-AF65-F5344CB8AC3E}">
        <p14:creationId xmlns:p14="http://schemas.microsoft.com/office/powerpoint/2010/main" val="3004245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4E5FB94D-63C6-4883-BBAD-88E884DD59C0}" type="slidenum">
              <a:rPr lang="en-US" smtClean="0"/>
              <a:pPr>
                <a:defRPr/>
              </a:pPr>
              <a:t>2</a:t>
            </a:fld>
            <a:endParaRPr lang="en-US" dirty="0"/>
          </a:p>
        </p:txBody>
      </p:sp>
      <p:sp>
        <p:nvSpPr>
          <p:cNvPr id="5" name="Rectangle 4">
            <a:extLst>
              <a:ext uri="{FF2B5EF4-FFF2-40B4-BE49-F238E27FC236}">
                <a16:creationId xmlns:a16="http://schemas.microsoft.com/office/drawing/2014/main" id="{93B77738-392D-4391-AA82-1F766E9D4271}"/>
              </a:ext>
            </a:extLst>
          </p:cNvPr>
          <p:cNvSpPr/>
          <p:nvPr/>
        </p:nvSpPr>
        <p:spPr>
          <a:xfrm>
            <a:off x="152400" y="1075027"/>
            <a:ext cx="7848600" cy="769441"/>
          </a:xfrm>
          <a:prstGeom prst="rect">
            <a:avLst/>
          </a:prstGeom>
        </p:spPr>
        <p:txBody>
          <a:bodyPr wrap="square">
            <a:spAutoFit/>
          </a:bodyPr>
          <a:lstStyle/>
          <a:p>
            <a:r>
              <a:rPr lang="en-US" sz="4400" dirty="0">
                <a:solidFill>
                  <a:srgbClr val="700017"/>
                </a:solidFill>
                <a:latin typeface="+mj-lt"/>
                <a:ea typeface="+mj-ea"/>
                <a:cs typeface="+mj-cs"/>
              </a:rPr>
              <a:t>Introductions</a:t>
            </a:r>
            <a:r>
              <a:rPr lang="en-US" sz="3600" dirty="0">
                <a:solidFill>
                  <a:srgbClr val="700017"/>
                </a:solidFill>
                <a:latin typeface="+mj-lt"/>
                <a:ea typeface="+mj-ea"/>
                <a:cs typeface="+mj-cs"/>
              </a:rPr>
              <a:t>: </a:t>
            </a:r>
            <a:endParaRPr lang="en-US" dirty="0"/>
          </a:p>
        </p:txBody>
      </p:sp>
      <p:sp>
        <p:nvSpPr>
          <p:cNvPr id="7" name="Content Placeholder 1">
            <a:extLst>
              <a:ext uri="{FF2B5EF4-FFF2-40B4-BE49-F238E27FC236}">
                <a16:creationId xmlns:a16="http://schemas.microsoft.com/office/drawing/2014/main" id="{8CE5115D-87B9-4E75-9EFC-7AE234A81EDC}"/>
              </a:ext>
            </a:extLst>
          </p:cNvPr>
          <p:cNvSpPr>
            <a:spLocks noGrp="1"/>
          </p:cNvSpPr>
          <p:nvPr>
            <p:ph idx="1"/>
          </p:nvPr>
        </p:nvSpPr>
        <p:spPr>
          <a:xfrm>
            <a:off x="228600" y="2057400"/>
            <a:ext cx="8686800" cy="4068763"/>
          </a:xfrm>
        </p:spPr>
        <p:txBody>
          <a:bodyPr>
            <a:normAutofit/>
          </a:bodyPr>
          <a:lstStyle/>
          <a:p>
            <a:r>
              <a:rPr lang="en-US" dirty="0"/>
              <a:t>Ohio Department of Medicaid (ODM) Staff</a:t>
            </a:r>
          </a:p>
          <a:p>
            <a:r>
              <a:rPr lang="en-US" dirty="0"/>
              <a:t>Ohio Department of Job and Family Services (ODJFS) Staff 		</a:t>
            </a:r>
          </a:p>
          <a:p>
            <a:pPr marL="0" indent="0">
              <a:buNone/>
            </a:pPr>
            <a:endParaRPr lang="en-US" sz="2600" dirty="0"/>
          </a:p>
          <a:p>
            <a:endParaRPr lang="en-US" sz="2600" dirty="0"/>
          </a:p>
          <a:p>
            <a:endParaRPr lang="en-US" sz="2600" dirty="0"/>
          </a:p>
        </p:txBody>
      </p:sp>
    </p:spTree>
    <p:extLst>
      <p:ext uri="{BB962C8B-B14F-4D97-AF65-F5344CB8AC3E}">
        <p14:creationId xmlns:p14="http://schemas.microsoft.com/office/powerpoint/2010/main" val="1254008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39F8A95-CD86-4643-884B-75184E26676E}"/>
              </a:ext>
            </a:extLst>
          </p:cNvPr>
          <p:cNvSpPr>
            <a:spLocks noGrp="1"/>
          </p:cNvSpPr>
          <p:nvPr>
            <p:ph idx="1"/>
          </p:nvPr>
        </p:nvSpPr>
        <p:spPr/>
        <p:txBody>
          <a:bodyPr/>
          <a:lstStyle/>
          <a:p>
            <a:r>
              <a:rPr lang="en-US" altLang="en-US" dirty="0"/>
              <a:t>Review the ODM/JFS Director’s memo regarding the changes to Paramount</a:t>
            </a:r>
          </a:p>
          <a:p>
            <a:r>
              <a:rPr lang="en-US" altLang="en-US" dirty="0"/>
              <a:t>Understand how this impacts PCSAs and Juvenile Courts</a:t>
            </a:r>
          </a:p>
          <a:p>
            <a:r>
              <a:rPr lang="en-US" altLang="en-US" dirty="0"/>
              <a:t>Review steps that need to be taken</a:t>
            </a:r>
          </a:p>
          <a:p>
            <a:r>
              <a:rPr lang="en-US" altLang="en-US" dirty="0"/>
              <a:t>Answer any questions</a:t>
            </a:r>
          </a:p>
          <a:p>
            <a:r>
              <a:rPr lang="en-US" altLang="en-US" dirty="0"/>
              <a:t>Provide resources </a:t>
            </a:r>
          </a:p>
        </p:txBody>
      </p:sp>
      <p:sp>
        <p:nvSpPr>
          <p:cNvPr id="3" name="Title 2">
            <a:extLst>
              <a:ext uri="{FF2B5EF4-FFF2-40B4-BE49-F238E27FC236}">
                <a16:creationId xmlns:a16="http://schemas.microsoft.com/office/drawing/2014/main" id="{68958C89-CB4B-4D1E-A524-338038AFFD61}"/>
              </a:ext>
            </a:extLst>
          </p:cNvPr>
          <p:cNvSpPr>
            <a:spLocks noGrp="1"/>
          </p:cNvSpPr>
          <p:nvPr>
            <p:ph type="title"/>
          </p:nvPr>
        </p:nvSpPr>
        <p:spPr/>
        <p:txBody>
          <a:bodyPr/>
          <a:lstStyle/>
          <a:p>
            <a:r>
              <a:rPr lang="en-US" altLang="en-US" dirty="0"/>
              <a:t>Purpose: </a:t>
            </a:r>
            <a:endParaRPr lang="en-US" dirty="0"/>
          </a:p>
        </p:txBody>
      </p:sp>
      <p:sp>
        <p:nvSpPr>
          <p:cNvPr id="4" name="Slide Number Placeholder 3">
            <a:extLst>
              <a:ext uri="{FF2B5EF4-FFF2-40B4-BE49-F238E27FC236}">
                <a16:creationId xmlns:a16="http://schemas.microsoft.com/office/drawing/2014/main" id="{64B96F9B-242C-4930-B92F-65B3A5713331}"/>
              </a:ext>
            </a:extLst>
          </p:cNvPr>
          <p:cNvSpPr>
            <a:spLocks noGrp="1"/>
          </p:cNvSpPr>
          <p:nvPr>
            <p:ph type="sldNum" sz="quarter" idx="12"/>
          </p:nvPr>
        </p:nvSpPr>
        <p:spPr/>
        <p:txBody>
          <a:bodyPr/>
          <a:lstStyle/>
          <a:p>
            <a:pPr>
              <a:defRPr/>
            </a:pPr>
            <a:fld id="{4E5FB94D-63C6-4883-BBAD-88E884DD59C0}" type="slidenum">
              <a:rPr lang="en-US" smtClean="0"/>
              <a:pPr>
                <a:defRPr/>
              </a:pPr>
              <a:t>3</a:t>
            </a:fld>
            <a:endParaRPr lang="en-US" dirty="0"/>
          </a:p>
        </p:txBody>
      </p:sp>
    </p:spTree>
    <p:extLst>
      <p:ext uri="{BB962C8B-B14F-4D97-AF65-F5344CB8AC3E}">
        <p14:creationId xmlns:p14="http://schemas.microsoft.com/office/powerpoint/2010/main" val="317616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39F8A95-CD86-4643-884B-75184E26676E}"/>
              </a:ext>
            </a:extLst>
          </p:cNvPr>
          <p:cNvSpPr>
            <a:spLocks noGrp="1"/>
          </p:cNvSpPr>
          <p:nvPr>
            <p:ph idx="1"/>
          </p:nvPr>
        </p:nvSpPr>
        <p:spPr>
          <a:xfrm>
            <a:off x="228600" y="2362200"/>
            <a:ext cx="8686800" cy="4068763"/>
          </a:xfrm>
        </p:spPr>
        <p:txBody>
          <a:bodyPr/>
          <a:lstStyle/>
          <a:p>
            <a:pPr marL="0" indent="0" algn="ctr">
              <a:buNone/>
            </a:pPr>
            <a:r>
              <a:rPr lang="en-US" dirty="0"/>
              <a:t>Athens, Belmont, Coshocton, Crawford, Delaware, Fairfield, Fayette, Franklin, Gallia, Guernsey, Harrison, Hocking, Jackson, Jefferson, Knox, Lawrence, Licking, Logan, Madison, Marion, Meigs, Monroe, Morgan, Morrow, Muskingum, Noble, Perry, Pickaway, Pike, Ross, Scioto, Union, Vinton and Washington  </a:t>
            </a:r>
          </a:p>
          <a:p>
            <a:endParaRPr lang="en-US" dirty="0"/>
          </a:p>
        </p:txBody>
      </p:sp>
      <p:sp>
        <p:nvSpPr>
          <p:cNvPr id="3" name="Title 2">
            <a:extLst>
              <a:ext uri="{FF2B5EF4-FFF2-40B4-BE49-F238E27FC236}">
                <a16:creationId xmlns:a16="http://schemas.microsoft.com/office/drawing/2014/main" id="{68958C89-CB4B-4D1E-A524-338038AFFD61}"/>
              </a:ext>
            </a:extLst>
          </p:cNvPr>
          <p:cNvSpPr>
            <a:spLocks noGrp="1"/>
          </p:cNvSpPr>
          <p:nvPr>
            <p:ph type="title"/>
          </p:nvPr>
        </p:nvSpPr>
        <p:spPr/>
        <p:txBody>
          <a:bodyPr>
            <a:normAutofit fontScale="90000"/>
          </a:bodyPr>
          <a:lstStyle/>
          <a:p>
            <a:r>
              <a:rPr lang="en-US" dirty="0"/>
              <a:t>Counties where Paramount will no longer be providing services: </a:t>
            </a:r>
            <a:br>
              <a:rPr lang="en-US" dirty="0"/>
            </a:br>
            <a:endParaRPr lang="en-US" dirty="0"/>
          </a:p>
        </p:txBody>
      </p:sp>
      <p:sp>
        <p:nvSpPr>
          <p:cNvPr id="4" name="Slide Number Placeholder 3">
            <a:extLst>
              <a:ext uri="{FF2B5EF4-FFF2-40B4-BE49-F238E27FC236}">
                <a16:creationId xmlns:a16="http://schemas.microsoft.com/office/drawing/2014/main" id="{64B96F9B-242C-4930-B92F-65B3A5713331}"/>
              </a:ext>
            </a:extLst>
          </p:cNvPr>
          <p:cNvSpPr>
            <a:spLocks noGrp="1"/>
          </p:cNvSpPr>
          <p:nvPr>
            <p:ph type="sldNum" sz="quarter" idx="12"/>
          </p:nvPr>
        </p:nvSpPr>
        <p:spPr/>
        <p:txBody>
          <a:bodyPr/>
          <a:lstStyle/>
          <a:p>
            <a:pPr>
              <a:defRPr/>
            </a:pPr>
            <a:fld id="{4E5FB94D-63C6-4883-BBAD-88E884DD59C0}" type="slidenum">
              <a:rPr lang="en-US" smtClean="0"/>
              <a:pPr>
                <a:defRPr/>
              </a:pPr>
              <a:t>4</a:t>
            </a:fld>
            <a:endParaRPr lang="en-US" dirty="0"/>
          </a:p>
        </p:txBody>
      </p:sp>
    </p:spTree>
    <p:extLst>
      <p:ext uri="{BB962C8B-B14F-4D97-AF65-F5344CB8AC3E}">
        <p14:creationId xmlns:p14="http://schemas.microsoft.com/office/powerpoint/2010/main" val="2673732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866BBD3-D806-4AB4-A150-E48B4D5B65DD}"/>
              </a:ext>
            </a:extLst>
          </p:cNvPr>
          <p:cNvSpPr>
            <a:spLocks noGrp="1"/>
          </p:cNvSpPr>
          <p:nvPr>
            <p:ph idx="1"/>
          </p:nvPr>
        </p:nvSpPr>
        <p:spPr>
          <a:xfrm>
            <a:off x="228600" y="2590800"/>
            <a:ext cx="8686800" cy="3535363"/>
          </a:xfrm>
        </p:spPr>
        <p:txBody>
          <a:bodyPr>
            <a:normAutofit/>
          </a:bodyPr>
          <a:lstStyle/>
          <a:p>
            <a:r>
              <a:rPr lang="en-US" dirty="0"/>
              <a:t>This change impacts all children who are placed in the central/southeast region of the state, regardless of the custodial agency’s location.</a:t>
            </a:r>
          </a:p>
          <a:p>
            <a:r>
              <a:rPr lang="en-US" dirty="0"/>
              <a:t>This also includes adopted children residing in this area.  </a:t>
            </a:r>
          </a:p>
        </p:txBody>
      </p:sp>
      <p:sp>
        <p:nvSpPr>
          <p:cNvPr id="3" name="Title 2">
            <a:extLst>
              <a:ext uri="{FF2B5EF4-FFF2-40B4-BE49-F238E27FC236}">
                <a16:creationId xmlns:a16="http://schemas.microsoft.com/office/drawing/2014/main" id="{0E8F27DC-FD39-46E4-8644-5A51980666FC}"/>
              </a:ext>
            </a:extLst>
          </p:cNvPr>
          <p:cNvSpPr>
            <a:spLocks noGrp="1"/>
          </p:cNvSpPr>
          <p:nvPr>
            <p:ph type="title"/>
          </p:nvPr>
        </p:nvSpPr>
        <p:spPr>
          <a:xfrm>
            <a:off x="228600" y="1040130"/>
            <a:ext cx="8686800" cy="1169670"/>
          </a:xfrm>
        </p:spPr>
        <p:txBody>
          <a:bodyPr>
            <a:normAutofit fontScale="90000"/>
          </a:bodyPr>
          <a:lstStyle/>
          <a:p>
            <a:r>
              <a:rPr lang="en-US" dirty="0"/>
              <a:t>How this impacts PCSAs and Juvenile Courts:</a:t>
            </a:r>
          </a:p>
        </p:txBody>
      </p:sp>
      <p:sp>
        <p:nvSpPr>
          <p:cNvPr id="4" name="Slide Number Placeholder 3">
            <a:extLst>
              <a:ext uri="{FF2B5EF4-FFF2-40B4-BE49-F238E27FC236}">
                <a16:creationId xmlns:a16="http://schemas.microsoft.com/office/drawing/2014/main" id="{0CED849E-CD3D-4B6F-98DA-43582C5FD551}"/>
              </a:ext>
            </a:extLst>
          </p:cNvPr>
          <p:cNvSpPr>
            <a:spLocks noGrp="1"/>
          </p:cNvSpPr>
          <p:nvPr>
            <p:ph type="sldNum" sz="quarter" idx="12"/>
          </p:nvPr>
        </p:nvSpPr>
        <p:spPr/>
        <p:txBody>
          <a:bodyPr/>
          <a:lstStyle/>
          <a:p>
            <a:pPr>
              <a:defRPr/>
            </a:pPr>
            <a:fld id="{4E5FB94D-63C6-4883-BBAD-88E884DD59C0}" type="slidenum">
              <a:rPr lang="en-US" smtClean="0"/>
              <a:pPr>
                <a:defRPr/>
              </a:pPr>
              <a:t>5</a:t>
            </a:fld>
            <a:endParaRPr lang="en-US" dirty="0"/>
          </a:p>
        </p:txBody>
      </p:sp>
    </p:spTree>
    <p:extLst>
      <p:ext uri="{BB962C8B-B14F-4D97-AF65-F5344CB8AC3E}">
        <p14:creationId xmlns:p14="http://schemas.microsoft.com/office/powerpoint/2010/main" val="3111692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C9D8C8D-801D-4AE5-9514-4BC2B2878B99}"/>
              </a:ext>
            </a:extLst>
          </p:cNvPr>
          <p:cNvSpPr>
            <a:spLocks noGrp="1"/>
          </p:cNvSpPr>
          <p:nvPr>
            <p:ph idx="1"/>
          </p:nvPr>
        </p:nvSpPr>
        <p:spPr/>
        <p:txBody>
          <a:bodyPr>
            <a:normAutofit fontScale="92500" lnSpcReduction="20000"/>
          </a:bodyPr>
          <a:lstStyle/>
          <a:p>
            <a:r>
              <a:rPr lang="en-US" dirty="0"/>
              <a:t>Agencies should not select Paramount as the managed care plan for children residing in the affected region. </a:t>
            </a:r>
          </a:p>
          <a:p>
            <a:r>
              <a:rPr lang="en-US" dirty="0"/>
              <a:t>For children residing in the affected region who are already on Paramount, agencies will have until April 30</a:t>
            </a:r>
            <a:r>
              <a:rPr lang="en-US" baseline="30000" dirty="0"/>
              <a:t>th</a:t>
            </a:r>
            <a:r>
              <a:rPr lang="en-US" dirty="0"/>
              <a:t>, 2020 to switch plans.  </a:t>
            </a:r>
          </a:p>
          <a:p>
            <a:r>
              <a:rPr lang="en-US" dirty="0"/>
              <a:t>ODM and the Managed Care Enrollment Center(MCEC) started rejected new Paramount enrollments for those residing in this region as of Friday January 17</a:t>
            </a:r>
            <a:r>
              <a:rPr lang="en-US" baseline="30000" dirty="0"/>
              <a:t>th</a:t>
            </a:r>
            <a:r>
              <a:rPr lang="en-US" dirty="0"/>
              <a:t>.  </a:t>
            </a:r>
          </a:p>
          <a:p>
            <a:endParaRPr lang="en-US" dirty="0"/>
          </a:p>
          <a:p>
            <a:endParaRPr lang="en-US" dirty="0"/>
          </a:p>
        </p:txBody>
      </p:sp>
      <p:sp>
        <p:nvSpPr>
          <p:cNvPr id="3" name="Title 2">
            <a:extLst>
              <a:ext uri="{FF2B5EF4-FFF2-40B4-BE49-F238E27FC236}">
                <a16:creationId xmlns:a16="http://schemas.microsoft.com/office/drawing/2014/main" id="{A4EDF2A9-FA5D-409C-B889-8402E68A2613}"/>
              </a:ext>
            </a:extLst>
          </p:cNvPr>
          <p:cNvSpPr>
            <a:spLocks noGrp="1"/>
          </p:cNvSpPr>
          <p:nvPr>
            <p:ph type="title"/>
          </p:nvPr>
        </p:nvSpPr>
        <p:spPr/>
        <p:txBody>
          <a:bodyPr>
            <a:noAutofit/>
          </a:bodyPr>
          <a:lstStyle/>
          <a:p>
            <a:r>
              <a:rPr lang="en-US" sz="5400" dirty="0"/>
              <a:t>Next Steps for Agencies: </a:t>
            </a:r>
          </a:p>
        </p:txBody>
      </p:sp>
      <p:sp>
        <p:nvSpPr>
          <p:cNvPr id="4" name="Slide Number Placeholder 3">
            <a:extLst>
              <a:ext uri="{FF2B5EF4-FFF2-40B4-BE49-F238E27FC236}">
                <a16:creationId xmlns:a16="http://schemas.microsoft.com/office/drawing/2014/main" id="{9558DF91-197C-47BD-A8C7-38E267EA2BD0}"/>
              </a:ext>
            </a:extLst>
          </p:cNvPr>
          <p:cNvSpPr>
            <a:spLocks noGrp="1"/>
          </p:cNvSpPr>
          <p:nvPr>
            <p:ph type="sldNum" sz="quarter" idx="12"/>
          </p:nvPr>
        </p:nvSpPr>
        <p:spPr/>
        <p:txBody>
          <a:bodyPr/>
          <a:lstStyle/>
          <a:p>
            <a:pPr>
              <a:defRPr/>
            </a:pPr>
            <a:fld id="{4E5FB94D-63C6-4883-BBAD-88E884DD59C0}" type="slidenum">
              <a:rPr lang="en-US" smtClean="0"/>
              <a:pPr>
                <a:defRPr/>
              </a:pPr>
              <a:t>6</a:t>
            </a:fld>
            <a:endParaRPr lang="en-US" dirty="0"/>
          </a:p>
        </p:txBody>
      </p:sp>
    </p:spTree>
    <p:extLst>
      <p:ext uri="{BB962C8B-B14F-4D97-AF65-F5344CB8AC3E}">
        <p14:creationId xmlns:p14="http://schemas.microsoft.com/office/powerpoint/2010/main" val="1558055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E305F90-02D4-4F7B-8043-A28874EEA122}"/>
              </a:ext>
            </a:extLst>
          </p:cNvPr>
          <p:cNvSpPr>
            <a:spLocks noGrp="1"/>
          </p:cNvSpPr>
          <p:nvPr>
            <p:ph idx="1"/>
          </p:nvPr>
        </p:nvSpPr>
        <p:spPr/>
        <p:txBody>
          <a:bodyPr/>
          <a:lstStyle/>
          <a:p>
            <a:r>
              <a:rPr lang="en-US" dirty="0"/>
              <a:t>ODJFS and ODM will be reviewing daily spreadsheets of children enrolled in Paramount residing in the impacted counties.  </a:t>
            </a:r>
          </a:p>
          <a:p>
            <a:r>
              <a:rPr lang="en-US" dirty="0"/>
              <a:t>The Medicaid TA staff will be contacting each agency regarding  these children.</a:t>
            </a:r>
          </a:p>
          <a:p>
            <a:endParaRPr lang="en-US" dirty="0"/>
          </a:p>
        </p:txBody>
      </p:sp>
      <p:sp>
        <p:nvSpPr>
          <p:cNvPr id="3" name="Title 2">
            <a:extLst>
              <a:ext uri="{FF2B5EF4-FFF2-40B4-BE49-F238E27FC236}">
                <a16:creationId xmlns:a16="http://schemas.microsoft.com/office/drawing/2014/main" id="{402F1540-0367-4D20-AABA-3C5E35CECA8B}"/>
              </a:ext>
            </a:extLst>
          </p:cNvPr>
          <p:cNvSpPr>
            <a:spLocks noGrp="1"/>
          </p:cNvSpPr>
          <p:nvPr>
            <p:ph type="title"/>
          </p:nvPr>
        </p:nvSpPr>
        <p:spPr/>
        <p:txBody>
          <a:bodyPr/>
          <a:lstStyle/>
          <a:p>
            <a:r>
              <a:rPr lang="en-US" dirty="0"/>
              <a:t>Next Steps for ODJFS and ODM: </a:t>
            </a:r>
          </a:p>
        </p:txBody>
      </p:sp>
      <p:sp>
        <p:nvSpPr>
          <p:cNvPr id="4" name="Slide Number Placeholder 3">
            <a:extLst>
              <a:ext uri="{FF2B5EF4-FFF2-40B4-BE49-F238E27FC236}">
                <a16:creationId xmlns:a16="http://schemas.microsoft.com/office/drawing/2014/main" id="{ED28EB3E-E2E7-421A-A168-1836A04D6BD2}"/>
              </a:ext>
            </a:extLst>
          </p:cNvPr>
          <p:cNvSpPr>
            <a:spLocks noGrp="1"/>
          </p:cNvSpPr>
          <p:nvPr>
            <p:ph type="sldNum" sz="quarter" idx="12"/>
          </p:nvPr>
        </p:nvSpPr>
        <p:spPr/>
        <p:txBody>
          <a:bodyPr/>
          <a:lstStyle/>
          <a:p>
            <a:pPr>
              <a:defRPr/>
            </a:pPr>
            <a:fld id="{4E5FB94D-63C6-4883-BBAD-88E884DD59C0}" type="slidenum">
              <a:rPr lang="en-US" smtClean="0"/>
              <a:pPr>
                <a:defRPr/>
              </a:pPr>
              <a:t>7</a:t>
            </a:fld>
            <a:endParaRPr lang="en-US" dirty="0"/>
          </a:p>
        </p:txBody>
      </p:sp>
    </p:spTree>
    <p:extLst>
      <p:ext uri="{BB962C8B-B14F-4D97-AF65-F5344CB8AC3E}">
        <p14:creationId xmlns:p14="http://schemas.microsoft.com/office/powerpoint/2010/main" val="104518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FC484BF-9657-4DD2-933E-DDFE0B0CF5B2}"/>
              </a:ext>
            </a:extLst>
          </p:cNvPr>
          <p:cNvSpPr>
            <a:spLocks noGrp="1"/>
          </p:cNvSpPr>
          <p:nvPr>
            <p:ph idx="1"/>
          </p:nvPr>
        </p:nvSpPr>
        <p:spPr/>
        <p:txBody>
          <a:bodyPr>
            <a:normAutofit fontScale="92500" lnSpcReduction="10000"/>
          </a:bodyPr>
          <a:lstStyle/>
          <a:p>
            <a:r>
              <a:rPr lang="en-US" dirty="0"/>
              <a:t>If the child’s placement or adoptive family is in one of the impacted counties, the agency will no longer be able to select Paramount when choosing a managed care plan.</a:t>
            </a:r>
          </a:p>
          <a:p>
            <a:r>
              <a:rPr lang="en-US" dirty="0"/>
              <a:t>If recording a child’s placement who is currently on Paramount and the child is moving to one of the impacted counties, the system will force the agency to switch managed care plans prior to completion of the placement record.  </a:t>
            </a:r>
          </a:p>
          <a:p>
            <a:endParaRPr lang="en-US" dirty="0"/>
          </a:p>
        </p:txBody>
      </p:sp>
      <p:sp>
        <p:nvSpPr>
          <p:cNvPr id="3" name="Title 2">
            <a:extLst>
              <a:ext uri="{FF2B5EF4-FFF2-40B4-BE49-F238E27FC236}">
                <a16:creationId xmlns:a16="http://schemas.microsoft.com/office/drawing/2014/main" id="{1D4A5072-CBAE-41CF-98C2-6E91AF040885}"/>
              </a:ext>
            </a:extLst>
          </p:cNvPr>
          <p:cNvSpPr>
            <a:spLocks noGrp="1"/>
          </p:cNvSpPr>
          <p:nvPr>
            <p:ph type="title"/>
          </p:nvPr>
        </p:nvSpPr>
        <p:spPr/>
        <p:txBody>
          <a:bodyPr/>
          <a:lstStyle/>
          <a:p>
            <a:r>
              <a:rPr lang="en-US" dirty="0"/>
              <a:t>SACWIS Changes: </a:t>
            </a:r>
          </a:p>
        </p:txBody>
      </p:sp>
      <p:sp>
        <p:nvSpPr>
          <p:cNvPr id="4" name="Slide Number Placeholder 3">
            <a:extLst>
              <a:ext uri="{FF2B5EF4-FFF2-40B4-BE49-F238E27FC236}">
                <a16:creationId xmlns:a16="http://schemas.microsoft.com/office/drawing/2014/main" id="{B0A2BC93-42C9-46C3-B2E2-3ABFAC74C8CF}"/>
              </a:ext>
            </a:extLst>
          </p:cNvPr>
          <p:cNvSpPr>
            <a:spLocks noGrp="1"/>
          </p:cNvSpPr>
          <p:nvPr>
            <p:ph type="sldNum" sz="quarter" idx="12"/>
          </p:nvPr>
        </p:nvSpPr>
        <p:spPr/>
        <p:txBody>
          <a:bodyPr/>
          <a:lstStyle/>
          <a:p>
            <a:pPr>
              <a:defRPr/>
            </a:pPr>
            <a:fld id="{4E5FB94D-63C6-4883-BBAD-88E884DD59C0}" type="slidenum">
              <a:rPr lang="en-US" smtClean="0"/>
              <a:pPr>
                <a:defRPr/>
              </a:pPr>
              <a:t>8</a:t>
            </a:fld>
            <a:endParaRPr lang="en-US" dirty="0"/>
          </a:p>
        </p:txBody>
      </p:sp>
    </p:spTree>
    <p:extLst>
      <p:ext uri="{BB962C8B-B14F-4D97-AF65-F5344CB8AC3E}">
        <p14:creationId xmlns:p14="http://schemas.microsoft.com/office/powerpoint/2010/main" val="676945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3E92086-0813-4B02-82DB-45EF12A6C592}"/>
              </a:ext>
            </a:extLst>
          </p:cNvPr>
          <p:cNvSpPr>
            <a:spLocks noGrp="1"/>
          </p:cNvSpPr>
          <p:nvPr>
            <p:ph idx="1"/>
          </p:nvPr>
        </p:nvSpPr>
        <p:spPr/>
        <p:txBody>
          <a:bodyPr/>
          <a:lstStyle/>
          <a:p>
            <a:r>
              <a:rPr lang="en-US" dirty="0"/>
              <a:t>These changes should be live in the next build, estimated between 1 and 2 months out.  </a:t>
            </a:r>
          </a:p>
        </p:txBody>
      </p:sp>
      <p:sp>
        <p:nvSpPr>
          <p:cNvPr id="3" name="Title 2">
            <a:extLst>
              <a:ext uri="{FF2B5EF4-FFF2-40B4-BE49-F238E27FC236}">
                <a16:creationId xmlns:a16="http://schemas.microsoft.com/office/drawing/2014/main" id="{80802B58-537C-4756-9854-A824B1C53ED4}"/>
              </a:ext>
            </a:extLst>
          </p:cNvPr>
          <p:cNvSpPr>
            <a:spLocks noGrp="1"/>
          </p:cNvSpPr>
          <p:nvPr>
            <p:ph type="title"/>
          </p:nvPr>
        </p:nvSpPr>
        <p:spPr/>
        <p:txBody>
          <a:bodyPr/>
          <a:lstStyle/>
          <a:p>
            <a:r>
              <a:rPr lang="en-US" dirty="0"/>
              <a:t>When to expect changes:</a:t>
            </a:r>
          </a:p>
        </p:txBody>
      </p:sp>
      <p:sp>
        <p:nvSpPr>
          <p:cNvPr id="4" name="Slide Number Placeholder 3">
            <a:extLst>
              <a:ext uri="{FF2B5EF4-FFF2-40B4-BE49-F238E27FC236}">
                <a16:creationId xmlns:a16="http://schemas.microsoft.com/office/drawing/2014/main" id="{210CBA2C-0401-44DB-98B5-79EAFDE11D03}"/>
              </a:ext>
            </a:extLst>
          </p:cNvPr>
          <p:cNvSpPr>
            <a:spLocks noGrp="1"/>
          </p:cNvSpPr>
          <p:nvPr>
            <p:ph type="sldNum" sz="quarter" idx="12"/>
          </p:nvPr>
        </p:nvSpPr>
        <p:spPr/>
        <p:txBody>
          <a:bodyPr/>
          <a:lstStyle/>
          <a:p>
            <a:pPr>
              <a:defRPr/>
            </a:pPr>
            <a:fld id="{4E5FB94D-63C6-4883-BBAD-88E884DD59C0}" type="slidenum">
              <a:rPr lang="en-US" smtClean="0"/>
              <a:pPr>
                <a:defRPr/>
              </a:pPr>
              <a:t>9</a:t>
            </a:fld>
            <a:endParaRPr lang="en-US" dirty="0"/>
          </a:p>
        </p:txBody>
      </p:sp>
    </p:spTree>
    <p:extLst>
      <p:ext uri="{BB962C8B-B14F-4D97-AF65-F5344CB8AC3E}">
        <p14:creationId xmlns:p14="http://schemas.microsoft.com/office/powerpoint/2010/main" val="191173449"/>
      </p:ext>
    </p:extLst>
  </p:cSld>
  <p:clrMapOvr>
    <a:masterClrMapping/>
  </p:clrMapOvr>
</p:sld>
</file>

<file path=ppt/theme/theme1.xml><?xml version="1.0" encoding="utf-8"?>
<a:theme xmlns:a="http://schemas.openxmlformats.org/drawingml/2006/main" name="Office Theme">
  <a:themeElements>
    <a:clrScheme name="ODJFS-brand">
      <a:dk1>
        <a:srgbClr val="000000"/>
      </a:dk1>
      <a:lt1>
        <a:sysClr val="window" lastClr="FFFFFF"/>
      </a:lt1>
      <a:dk2>
        <a:srgbClr val="700017"/>
      </a:dk2>
      <a:lt2>
        <a:srgbClr val="FFFFFF"/>
      </a:lt2>
      <a:accent1>
        <a:srgbClr val="F20017"/>
      </a:accent1>
      <a:accent2>
        <a:srgbClr val="B5DC10"/>
      </a:accent2>
      <a:accent3>
        <a:srgbClr val="73A5CC"/>
      </a:accent3>
      <a:accent4>
        <a:srgbClr val="FFBF0F"/>
      </a:accent4>
      <a:accent5>
        <a:srgbClr val="525051"/>
      </a:accent5>
      <a:accent6>
        <a:srgbClr val="A1A1A1"/>
      </a:accent6>
      <a:hlink>
        <a:srgbClr val="00000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E35545D6373B9409D2564D829E97E3E" ma:contentTypeVersion="7" ma:contentTypeDescription="Create a new document." ma:contentTypeScope="" ma:versionID="97837a113044dfa121d3f7fa05b4dd02">
  <xsd:schema xmlns:xsd="http://www.w3.org/2001/XMLSchema" xmlns:xs="http://www.w3.org/2001/XMLSchema" xmlns:p="http://schemas.microsoft.com/office/2006/metadata/properties" xmlns:ns3="48ba5900-4801-4ff3-a446-0d296e412f6c" targetNamespace="http://schemas.microsoft.com/office/2006/metadata/properties" ma:root="true" ma:fieldsID="6a2430983ecdca779f8423664243e5fc" ns3:_="">
    <xsd:import namespace="48ba5900-4801-4ff3-a446-0d296e412f6c"/>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ba5900-4801-4ff3-a446-0d296e412f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80D7A6B-3D15-4E64-985F-5074EC77324D}">
  <ds:schemaRefs>
    <ds:schemaRef ds:uri="http://schemas.microsoft.com/sharepoint/v3/contenttype/forms"/>
  </ds:schemaRefs>
</ds:datastoreItem>
</file>

<file path=customXml/itemProps2.xml><?xml version="1.0" encoding="utf-8"?>
<ds:datastoreItem xmlns:ds="http://schemas.openxmlformats.org/officeDocument/2006/customXml" ds:itemID="{AF8502A1-792A-4061-8B2A-BBBCF4D9EEF3}">
  <ds:schemaRefs>
    <ds:schemaRef ds:uri="http://schemas.microsoft.com/office/2006/metadata/properties"/>
    <ds:schemaRef ds:uri="48ba5900-4801-4ff3-a446-0d296e412f6c"/>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http://purl.org/dc/elements/1.1/"/>
    <ds:schemaRef ds:uri="http://www.w3.org/XML/1998/namespace"/>
    <ds:schemaRef ds:uri="http://purl.org/dc/terms/"/>
  </ds:schemaRefs>
</ds:datastoreItem>
</file>

<file path=customXml/itemProps3.xml><?xml version="1.0" encoding="utf-8"?>
<ds:datastoreItem xmlns:ds="http://schemas.openxmlformats.org/officeDocument/2006/customXml" ds:itemID="{C6018D31-14FA-46F8-B1D6-830FCCF54F7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ba5900-4801-4ff3-a446-0d296e412f6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ODJFS-general-template</Template>
  <TotalTime>281</TotalTime>
  <Words>546</Words>
  <Application>Microsoft Office PowerPoint</Application>
  <PresentationFormat>On-screen Show (4:3)</PresentationFormat>
  <Paragraphs>57</Paragraphs>
  <Slides>13</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Courier New</vt:lpstr>
      <vt:lpstr>Office Theme</vt:lpstr>
      <vt:lpstr>Managed Care Plan Change:  Paramount Advantage</vt:lpstr>
      <vt:lpstr>PowerPoint Presentation</vt:lpstr>
      <vt:lpstr>Purpose: </vt:lpstr>
      <vt:lpstr>Counties where Paramount will no longer be providing services:  </vt:lpstr>
      <vt:lpstr>How this impacts PCSAs and Juvenile Courts:</vt:lpstr>
      <vt:lpstr>Next Steps for Agencies: </vt:lpstr>
      <vt:lpstr>Next Steps for ODJFS and ODM: </vt:lpstr>
      <vt:lpstr>SACWIS Changes: </vt:lpstr>
      <vt:lpstr>When to expect changes:</vt:lpstr>
      <vt:lpstr>Change of address to Central &amp; SE: </vt:lpstr>
      <vt:lpstr>How do I pick the best new plan?</vt:lpstr>
      <vt:lpstr>Questions?</vt:lpstr>
      <vt:lpstr>Ask Questions Later: </vt:lpstr>
    </vt:vector>
  </TitlesOfParts>
  <Company>Ohio Department of Job and Family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Madonia, Michael</dc:creator>
  <cp:lastModifiedBy>Holzworth, Elizabeth</cp:lastModifiedBy>
  <cp:revision>23</cp:revision>
  <cp:lastPrinted>2014-08-04T17:04:16Z</cp:lastPrinted>
  <dcterms:created xsi:type="dcterms:W3CDTF">2019-03-04T14:14:06Z</dcterms:created>
  <dcterms:modified xsi:type="dcterms:W3CDTF">2020-01-21T18:31:17Z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0x0101002E35545D6373B9409D2564D829E97E3E</vt:lpwstr>
  </property>
</Properties>
</file>